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</p:sldMasterIdLst>
  <p:notesMasterIdLst>
    <p:notesMasterId r:id="rId14"/>
  </p:notesMasterIdLst>
  <p:sldIdLst>
    <p:sldId id="256" r:id="rId3"/>
    <p:sldId id="259" r:id="rId4"/>
    <p:sldId id="267" r:id="rId5"/>
    <p:sldId id="266" r:id="rId6"/>
    <p:sldId id="268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IBM Plex Sans Medium" panose="020B0603050203000203" pitchFamily="34" charset="0"/>
      <p:regular r:id="rId27"/>
      <p:bold r:id="rId28"/>
      <p:italic r:id="rId29"/>
      <p:boldItalic r:id="rId30"/>
    </p:embeddedFont>
    <p:embeddedFont>
      <p:font typeface="IBM Plex Sans SemiBold" panose="020B07030502030002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b6fb78c7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b6fb78c7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ffc048c50_0_1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3ffc048c5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87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ffc048c50_0_1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3ffc048c5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ffc048c50_0_2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3ffc048c5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ffc048c50_0_2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3ffc048c5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ffc048c50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13ffc048c5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ffc048c50_0_2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13ffc048c5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ffc048c50_0_55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57" name="Google Shape;557;g13ffc048c50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— Текст (01)">
  <p:cSld name="11_Только заголово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5091356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2"/>
          </p:nvPr>
        </p:nvSpPr>
        <p:spPr>
          <a:xfrm>
            <a:off x="5091356" y="2209004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3"/>
          </p:nvPr>
        </p:nvSpPr>
        <p:spPr>
          <a:xfrm>
            <a:off x="5091356" y="3947147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(02)">
  <p:cSld name="2_Только заголовок_1_2_1_2_1_1">
    <p:bg>
      <p:bgPr>
        <a:solidFill>
          <a:srgbClr val="6E32E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518269" y="519113"/>
            <a:ext cx="80841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AutoNum type="arabicPeriod"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BM Plex Sans"/>
              <a:buNone/>
              <a:defRPr sz="21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(01) 1">
  <p:cSld name="2_Только заголовок_1_2_2_1_1_1_1"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2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3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— Текст (01)">
  <p:cSld name="3_Только заголовок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>
            <a:spLocks noGrp="1"/>
          </p:cNvSpPr>
          <p:nvPr>
            <p:ph type="subTitle" idx="1"/>
          </p:nvPr>
        </p:nvSpPr>
        <p:spPr>
          <a:xfrm>
            <a:off x="5091356" y="51913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2"/>
          </p:nvPr>
        </p:nvSpPr>
        <p:spPr>
          <a:xfrm>
            <a:off x="5091356" y="3097267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| Текст (02)">
  <p:cSld name="2_Только заголовок_1_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sz="170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1)">
  <p:cSld name="20_Только заголовок_2_1_1_1"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2_2_1_1_1_1">
  <p:cSld name="2_Только заголовок_1_2_2_1_1_1_1_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 descr="image2.png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518137" y="1685831"/>
            <a:ext cx="23571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(01) 1 1">
  <p:cSld name="2_Только заголовок_1_2_2_1_1_1_1_3"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>
            <a:spLocks noGrp="1"/>
          </p:cNvSpPr>
          <p:nvPr>
            <p:ph type="subTitle" idx="1"/>
          </p:nvPr>
        </p:nvSpPr>
        <p:spPr>
          <a:xfrm>
            <a:off x="518138" y="1685831"/>
            <a:ext cx="2357100" cy="28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ubTitle" idx="2"/>
          </p:nvPr>
        </p:nvSpPr>
        <p:spPr>
          <a:xfrm>
            <a:off x="3393450" y="1685831"/>
            <a:ext cx="2357100" cy="28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3"/>
          </p:nvPr>
        </p:nvSpPr>
        <p:spPr>
          <a:xfrm>
            <a:off x="6268763" y="1685831"/>
            <a:ext cx="2357100" cy="289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| Текст | Текст | Текст (01)">
  <p:cSld name="2_Только заголовок_1_2_2_1_1_1_2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subTitle" idx="1"/>
          </p:nvPr>
        </p:nvSpPr>
        <p:spPr>
          <a:xfrm>
            <a:off x="69873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subTitle" idx="2"/>
          </p:nvPr>
        </p:nvSpPr>
        <p:spPr>
          <a:xfrm>
            <a:off x="518138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3"/>
          </p:nvPr>
        </p:nvSpPr>
        <p:spPr>
          <a:xfrm>
            <a:off x="26745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4"/>
          </p:nvPr>
        </p:nvSpPr>
        <p:spPr>
          <a:xfrm>
            <a:off x="4830975" y="1685831"/>
            <a:ext cx="1638300" cy="28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1) 1">
  <p:cSld name="20_Только заголовок_2_1_1_1_1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1) 2">
  <p:cSld name="20_Только заголовок_2_1_1_1_2"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OBJECT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subTitle" idx="1"/>
          </p:nvPr>
        </p:nvSpPr>
        <p:spPr>
          <a:xfrm>
            <a:off x="470474" y="3162907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ftr" idx="11"/>
          </p:nvPr>
        </p:nvSpPr>
        <p:spPr>
          <a:xfrm>
            <a:off x="3108960" y="4783456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sldNum" idx="12"/>
          </p:nvPr>
        </p:nvSpPr>
        <p:spPr>
          <a:xfrm>
            <a:off x="6583681" y="4783456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2_1_2">
  <p:cSld name="2_Только заголовок_1_2_1_2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7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1pPr>
            <a:lvl2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2pPr>
            <a:lvl3pPr marL="137160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3pPr>
            <a:lvl4pPr marL="1828800" lvl="3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4pPr>
            <a:lvl5pPr marL="228600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Helvetica Neue"/>
              <a:buNone/>
              <a:defRPr sz="1700"/>
            </a:lvl5pPr>
            <a:lvl6pPr marL="2743200" lvl="5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7"/>
          <p:cNvSpPr txBox="1">
            <a:spLocks noGrp="1"/>
          </p:cNvSpPr>
          <p:nvPr>
            <p:ph type="sldNum" idx="12"/>
          </p:nvPr>
        </p:nvSpPr>
        <p:spPr>
          <a:xfrm>
            <a:off x="4419600" y="46303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3" name="Google Shape;323;p53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5" name="Google Shape;325;p53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6" name="Google Shape;326;p53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8" name="Google Shape;328;p53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3" name="Google Shape;333;p53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4" name="Google Shape;334;p53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0" name="Google Shape;340;p53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1" name="Google Shape;341;p53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2" name="Google Shape;342;p53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8" name="Google Shape;348;p5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3" name="Google Shape;363;p5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8" name="Google Shape;368;p5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4" name="Google Shape;37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7" name="Google Shape;387;p6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2" name="Google Shape;392;p6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2" name="Google Shape;402;p6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5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0" name="Google Shape;410;p65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415" name="Google Shape;4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421" name="Google Shape;4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5" name="Google Shape;4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6" name="Google Shape;436;p7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37" name="Google Shape;437;p70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3">
  <p:cSld name="2_Только заголовок_1_3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5" descr="image2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4" y="4588780"/>
            <a:ext cx="904923" cy="1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5" descr="image1.png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5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75"/>
          <p:cNvSpPr txBox="1">
            <a:spLocks noGrp="1"/>
          </p:cNvSpPr>
          <p:nvPr>
            <p:ph type="body" idx="1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■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●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Char char="○"/>
              <a:defRPr sz="17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5" name="Google Shape;455;p75"/>
          <p:cNvSpPr txBox="1">
            <a:spLocks noGrp="1"/>
          </p:cNvSpPr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75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>
            <a:spLocks noGrp="1"/>
          </p:cNvSpPr>
          <p:nvPr>
            <p:ph type="body" idx="1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459" name="Google Shape;459;p76"/>
          <p:cNvSpPr txBox="1">
            <a:spLocks noGrp="1"/>
          </p:cNvSpPr>
          <p:nvPr>
            <p:ph type="body" idx="2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460" name="Google Shape;460;p76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sz="11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1" name="Google Shape;461;p76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>
            <a:spLocks noGrp="1"/>
          </p:cNvSpPr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Char char="●"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78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7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79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7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7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2_1_2">
  <p:cSld name="2_Только заголовок_1_2_1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AutoNum type="arabicPeriod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■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●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IBM Plex Sans"/>
              <a:buChar char="○"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518137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81" name="Google Shape;481;p80" descr="image1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0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_1">
    <p:bg>
      <p:bgPr>
        <a:solidFill>
          <a:srgbClr val="FFFFFF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5" name="Google Shape;485;p81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pic>
        <p:nvPicPr>
          <p:cNvPr id="486" name="Google Shape;486;p8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1) 1">
  <p:cSld name="20_Только заголовок_2_1_1_1_1">
    <p:bg>
      <p:bgPr>
        <a:solidFill>
          <a:srgbClr val="FFFF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9" name="Google Shape;489;p8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— Текст (01)">
  <p:cSld name="2_Только заголовок_1_2_1_2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28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Font typeface="IBM Plex Sans"/>
              <a:buNone/>
              <a:defRPr sz="1700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sz="3300" b="1" i="0" u="none" strike="noStrike" cap="non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1400" b="1"/>
            </a:lvl9pPr>
          </a:lstStyle>
          <a:p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_1_1">
  <p:cSld name="2_Только заголовок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1" descr="image2.png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75" y="4588780"/>
            <a:ext cx="904951" cy="1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518134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5091366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AutoNum type="arabicPeriod"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(03)">
  <p:cSld name="20_Только заголовок_2_1_1_1_1_1">
    <p:bg>
      <p:bgPr>
        <a:solidFill>
          <a:srgbClr val="00000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18138" y="519113"/>
            <a:ext cx="81078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IBM Plex Sans"/>
              <a:buNone/>
              <a:defRPr sz="33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 amt="36000"/>
          </a:blip>
          <a:srcRect/>
          <a:stretch/>
        </p:blipFill>
        <p:spPr>
          <a:xfrm>
            <a:off x="581485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90" r:id="rId22"/>
    <p:sldLayoutId id="2147483691" r:id="rId23"/>
    <p:sldLayoutId id="214748369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zon.ru/citilink.ri/tele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il.r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indmeister.com/ru/1467198486?t=CrJbwGJi2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>
            <a:spLocks noGrp="1"/>
          </p:cNvSpPr>
          <p:nvPr>
            <p:ph type="title"/>
          </p:nvPr>
        </p:nvSpPr>
        <p:spPr>
          <a:xfrm>
            <a:off x="540000" y="1215225"/>
            <a:ext cx="3852000" cy="10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A/B тестирование</a:t>
            </a:r>
            <a:endParaRPr/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1"/>
          </p:nvPr>
        </p:nvSpPr>
        <p:spPr>
          <a:xfrm>
            <a:off x="540000" y="2775850"/>
            <a:ext cx="3852000" cy="195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accent2"/>
                </a:solidFill>
              </a:rPr>
              <a:t>Семинар 1</a:t>
            </a:r>
            <a:endParaRPr sz="23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accent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accent2"/>
                </a:solidFill>
              </a:rPr>
              <a:t>Формирование гипотез и их скоринг на основе данных</a:t>
            </a:r>
            <a:endParaRPr sz="9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6" name="Google Shape;4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1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1"/>
          <p:cNvSpPr txBox="1"/>
          <p:nvPr/>
        </p:nvSpPr>
        <p:spPr>
          <a:xfrm>
            <a:off x="2816349" y="1616031"/>
            <a:ext cx="4891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Подводим </a:t>
            </a:r>
            <a:r>
              <a:rPr lang="ru" sz="3000"/>
              <a:t>итоги</a:t>
            </a:r>
            <a:r>
              <a:rPr lang="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>
            <a:spLocks noGrp="1"/>
          </p:cNvSpPr>
          <p:nvPr>
            <p:ph type="title"/>
          </p:nvPr>
        </p:nvSpPr>
        <p:spPr>
          <a:xfrm>
            <a:off x="452989" y="571438"/>
            <a:ext cx="52296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560" name="Google Shape;560;p92"/>
          <p:cNvSpPr txBox="1"/>
          <p:nvPr/>
        </p:nvSpPr>
        <p:spPr>
          <a:xfrm>
            <a:off x="409675" y="1369925"/>
            <a:ext cx="8039100" cy="3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 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Выберите любой  продукт. Например: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 продукт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ozon.ru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citilink.ru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telegram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бы ключевые метрики вы выделили? Опишите почему  вы выбрали именно их и можно ли их измерить  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Сформулируйте 5-10 гипотез для выбранного продукта </a:t>
            </a:r>
            <a:endParaRPr sz="1300">
              <a:solidFill>
                <a:srgbClr val="3F5368"/>
              </a:solidFill>
              <a:highlight>
                <a:srgbClr val="F4F5FA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1" name="Google Shape;56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575" y="349137"/>
            <a:ext cx="1005300" cy="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6"/>
          <p:cNvSpPr txBox="1">
            <a:spLocks noGrp="1"/>
          </p:cNvSpPr>
          <p:nvPr>
            <p:ph type="body" idx="1"/>
          </p:nvPr>
        </p:nvSpPr>
        <p:spPr>
          <a:xfrm>
            <a:off x="4846890" y="647250"/>
            <a:ext cx="42000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419100" indent="-349250">
              <a:lnSpc>
                <a:spcPct val="140000"/>
              </a:lnSpc>
              <a:spcBef>
                <a:spcPts val="0"/>
              </a:spcBef>
              <a:buSzPts val="2100"/>
            </a:pPr>
            <a:r>
              <a:rPr lang="ru-RU" sz="2100" dirty="0"/>
              <a:t>Разберёмся с понятием «метрика» и какие «метрики» бывают.</a:t>
            </a:r>
            <a:endParaRPr lang="ru-RU" sz="2400" dirty="0"/>
          </a:p>
          <a:p>
            <a:pPr marL="419100" indent="-349250">
              <a:lnSpc>
                <a:spcPct val="140000"/>
              </a:lnSpc>
              <a:spcBef>
                <a:spcPts val="0"/>
              </a:spcBef>
              <a:buSzPts val="2100"/>
            </a:pPr>
            <a:r>
              <a:rPr lang="ru" sz="2100" dirty="0"/>
              <a:t>Обсудим задания для работы в сессионных залах.</a:t>
            </a:r>
          </a:p>
          <a:p>
            <a:pPr marL="4191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 dirty="0"/>
              <a:t>Начнём работу в группах.</a:t>
            </a:r>
            <a:endParaRPr dirty="0"/>
          </a:p>
          <a:p>
            <a:pPr marL="41910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ru" sz="2100" dirty="0"/>
              <a:t>Обсудим результаты.</a:t>
            </a:r>
            <a:endParaRPr dirty="0"/>
          </a:p>
        </p:txBody>
      </p:sp>
      <p:sp>
        <p:nvSpPr>
          <p:cNvPr id="520" name="Google Shape;520;p86"/>
          <p:cNvSpPr txBox="1">
            <a:spLocks noGrp="1"/>
          </p:cNvSpPr>
          <p:nvPr>
            <p:ph type="title"/>
          </p:nvPr>
        </p:nvSpPr>
        <p:spPr>
          <a:xfrm>
            <a:off x="388601" y="389334"/>
            <a:ext cx="26331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endParaRPr sz="3300" i="0" u="none" strike="noStrike" cap="none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lang="ru" sz="3300" i="0" u="none" strike="noStrike" cap="none">
                <a:solidFill>
                  <a:srgbClr val="000000"/>
                </a:solidFill>
              </a:rPr>
              <a:t>План </a:t>
            </a:r>
            <a:br>
              <a:rPr lang="ru" sz="3300" i="0" u="none" strike="noStrike" cap="none">
                <a:solidFill>
                  <a:srgbClr val="000000"/>
                </a:solidFill>
              </a:rPr>
            </a:br>
            <a:r>
              <a:rPr lang="ru" sz="3300" i="0" u="none" strike="noStrike" cap="none">
                <a:solidFill>
                  <a:srgbClr val="000000"/>
                </a:solidFill>
              </a:rPr>
              <a:t>вебинара: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AD84EB-BC74-D769-601C-5A7A92A80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2852" y="519113"/>
            <a:ext cx="4417359" cy="4058700"/>
          </a:xfrm>
        </p:spPr>
        <p:txBody>
          <a:bodyPr/>
          <a:lstStyle/>
          <a:p>
            <a:pPr marL="120650" indent="0">
              <a:buNone/>
            </a:pPr>
            <a:r>
              <a:rPr lang="ru-RU" b="1" i="1" u="sng" dirty="0"/>
              <a:t>Метрика</a:t>
            </a:r>
            <a:r>
              <a:rPr lang="ru-RU" dirty="0"/>
              <a:t> – количественно измеряемые показатели, которые позволяют компаниям/командам/предприятиям определять и отслеживать успешность продукта или бизнес-деятельности. Используются для выявления проблем, отслеживания выполнения целей, и принятия обоснованных решений.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5ED6E85-EAA0-EB5A-59E1-811CA41D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метрика?</a:t>
            </a:r>
          </a:p>
        </p:txBody>
      </p:sp>
    </p:spTree>
    <p:extLst>
      <p:ext uri="{BB962C8B-B14F-4D97-AF65-F5344CB8AC3E}">
        <p14:creationId xmlns:p14="http://schemas.microsoft.com/office/powerpoint/2010/main" val="110897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одзаголовок 25">
            <a:extLst>
              <a:ext uri="{FF2B5EF4-FFF2-40B4-BE49-F238E27FC236}">
                <a16:creationId xmlns:a16="http://schemas.microsoft.com/office/drawing/2014/main" id="{4026B86B-1D3A-C984-FDB1-A12777F2B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7374" y="1685831"/>
            <a:ext cx="2091017" cy="2891700"/>
          </a:xfrm>
        </p:spPr>
        <p:txBody>
          <a:bodyPr/>
          <a:lstStyle/>
          <a:p>
            <a:r>
              <a:rPr lang="ru-RU" sz="1200" dirty="0"/>
              <a:t>Показывают ценность продукта для пользователей.</a:t>
            </a:r>
            <a:endParaRPr lang="en-US" sz="1200" dirty="0"/>
          </a:p>
          <a:p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Прослушивания музыки более </a:t>
            </a:r>
            <a:r>
              <a:rPr lang="en-US" sz="1200" dirty="0"/>
              <a:t>N </a:t>
            </a:r>
            <a:r>
              <a:rPr lang="ru-RU" sz="1200" dirty="0"/>
              <a:t>минут в день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N </a:t>
            </a:r>
            <a:r>
              <a:rPr lang="ru-RU" sz="1200" dirty="0"/>
              <a:t>поездок за Х дней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err="1"/>
              <a:t>etc</a:t>
            </a:r>
            <a:endParaRPr lang="ru-RU" sz="1200" dirty="0"/>
          </a:p>
        </p:txBody>
      </p:sp>
      <p:sp>
        <p:nvSpPr>
          <p:cNvPr id="27" name="Подзаголовок 26">
            <a:extLst>
              <a:ext uri="{FF2B5EF4-FFF2-40B4-BE49-F238E27FC236}">
                <a16:creationId xmlns:a16="http://schemas.microsoft.com/office/drawing/2014/main" id="{3CE6A21C-E79F-A5F8-5ED4-CD046EC3730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228600" indent="0"/>
            <a:r>
              <a:rPr lang="ru-RU" sz="1200" dirty="0"/>
              <a:t>Отражают всё, что связано с трафиком и каналами привлечения пользователей в продукт.</a:t>
            </a:r>
          </a:p>
          <a:p>
            <a:pPr marL="228600" indent="0"/>
            <a:endParaRPr lang="en-US" sz="12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MAU </a:t>
            </a:r>
            <a:endParaRPr lang="ru-RU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DAU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WAU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Clicks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  <a:endParaRPr lang="ru-RU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8" name="Подзаголовок 27">
            <a:extLst>
              <a:ext uri="{FF2B5EF4-FFF2-40B4-BE49-F238E27FC236}">
                <a16:creationId xmlns:a16="http://schemas.microsoft.com/office/drawing/2014/main" id="{E906EEE9-8E9B-948E-FBD0-5BD67B3E7D8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228600" indent="0"/>
            <a:r>
              <a:rPr lang="ru-RU" sz="1200" dirty="0"/>
              <a:t>Показывают на сколько рентабелен продукт.</a:t>
            </a:r>
          </a:p>
          <a:p>
            <a:pPr marL="228600" indent="0"/>
            <a:endParaRPr lang="ru-RU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CAC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ARPU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ARPPU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LTV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Margin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Revenue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CR</a:t>
            </a:r>
            <a:endParaRPr lang="ru-RU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AOV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ru-RU" dirty="0"/>
          </a:p>
        </p:txBody>
      </p:sp>
      <p:sp>
        <p:nvSpPr>
          <p:cNvPr id="29" name="Подзаголовок 28">
            <a:extLst>
              <a:ext uri="{FF2B5EF4-FFF2-40B4-BE49-F238E27FC236}">
                <a16:creationId xmlns:a16="http://schemas.microsoft.com/office/drawing/2014/main" id="{CB31D434-2E38-340D-12C8-6A55FAFE143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746811" y="1685831"/>
            <a:ext cx="2091017" cy="2891700"/>
          </a:xfrm>
        </p:spPr>
        <p:txBody>
          <a:bodyPr/>
          <a:lstStyle/>
          <a:p>
            <a:r>
              <a:rPr lang="ru-RU" sz="1200" dirty="0"/>
              <a:t>Отражают лояльность пользователей.</a:t>
            </a:r>
            <a:endParaRPr lang="en-US" sz="1200" dirty="0"/>
          </a:p>
          <a:p>
            <a:endParaRPr lang="ru-RU" sz="12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retention(n-</a:t>
            </a:r>
            <a:r>
              <a:rPr lang="ru-RU" dirty="0"/>
              <a:t>го дня</a:t>
            </a:r>
            <a:r>
              <a:rPr lang="en-US" dirty="0"/>
              <a:t>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K-</a:t>
            </a:r>
            <a:r>
              <a:rPr lang="ru-RU" dirty="0"/>
              <a:t>фактор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Churn-rate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NPS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DFDC-5D76-D379-454F-74E60F89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метрики бывают?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2F23DE-2400-3557-8854-C3E8B1FC7116}"/>
              </a:ext>
            </a:extLst>
          </p:cNvPr>
          <p:cNvSpPr txBox="1"/>
          <p:nvPr/>
        </p:nvSpPr>
        <p:spPr>
          <a:xfrm>
            <a:off x="4830899" y="1340934"/>
            <a:ext cx="16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Лояльность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D58E9D-D189-6AD9-F9BC-CFD340C945C9}"/>
              </a:ext>
            </a:extLst>
          </p:cNvPr>
          <p:cNvSpPr txBox="1"/>
          <p:nvPr/>
        </p:nvSpPr>
        <p:spPr>
          <a:xfrm>
            <a:off x="2674537" y="1340934"/>
            <a:ext cx="16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Экономика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611F13-11FB-268A-08AE-472280AA190F}"/>
              </a:ext>
            </a:extLst>
          </p:cNvPr>
          <p:cNvSpPr txBox="1"/>
          <p:nvPr/>
        </p:nvSpPr>
        <p:spPr>
          <a:xfrm>
            <a:off x="670462" y="1341774"/>
            <a:ext cx="16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Маркетинг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A36E6F-3262-8F2F-9398-941CBC2260C4}"/>
              </a:ext>
            </a:extLst>
          </p:cNvPr>
          <p:cNvSpPr txBox="1"/>
          <p:nvPr/>
        </p:nvSpPr>
        <p:spPr>
          <a:xfrm>
            <a:off x="6987299" y="1340934"/>
            <a:ext cx="16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Ценность</a:t>
            </a:r>
          </a:p>
        </p:txBody>
      </p:sp>
    </p:spTree>
    <p:extLst>
      <p:ext uri="{BB962C8B-B14F-4D97-AF65-F5344CB8AC3E}">
        <p14:creationId xmlns:p14="http://schemas.microsoft.com/office/powerpoint/2010/main" val="190156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C89E97-B7CD-953C-6C92-4B22DF25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метрики бывают?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DB4EB63E-185F-98E6-FB80-560BE7CDE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Дневная аудитория (</a:t>
            </a:r>
            <a:r>
              <a:rPr lang="en-US" b="1" dirty="0"/>
              <a:t>DAU) </a:t>
            </a:r>
            <a:r>
              <a:rPr lang="ru-RU" dirty="0"/>
              <a:t>– кол-во уникальных пользователей, которые зашли в приложение в течение суток (По аналогии </a:t>
            </a:r>
            <a:r>
              <a:rPr lang="en-US" b="1" dirty="0"/>
              <a:t>WAU/MAU </a:t>
            </a:r>
            <a:r>
              <a:rPr lang="ru-RU" dirty="0"/>
              <a:t>– в неделю/месяц).</a:t>
            </a:r>
          </a:p>
          <a:p>
            <a:r>
              <a:rPr lang="ru-RU" b="1" dirty="0"/>
              <a:t>Конверсия (</a:t>
            </a:r>
            <a:r>
              <a:rPr lang="en-US" b="1" dirty="0"/>
              <a:t>conversion rate, CR</a:t>
            </a:r>
            <a:r>
              <a:rPr lang="en-US" dirty="0"/>
              <a:t>) –</a:t>
            </a:r>
            <a:r>
              <a:rPr lang="ru-RU" dirty="0"/>
              <a:t> отношение числа пользователей, которые выполнили какое-либо целевое действие.</a:t>
            </a:r>
          </a:p>
          <a:p>
            <a:r>
              <a:rPr lang="ru-RU" b="1" dirty="0"/>
              <a:t>Отток клиентов (</a:t>
            </a:r>
            <a:r>
              <a:rPr lang="en-US" b="1" dirty="0"/>
              <a:t>Churn rate</a:t>
            </a:r>
            <a:r>
              <a:rPr lang="en-US" dirty="0"/>
              <a:t>) – </a:t>
            </a:r>
            <a:r>
              <a:rPr lang="ru-RU" dirty="0"/>
              <a:t>отношение кол-ва ушедших клиентов к активным клиентам.</a:t>
            </a:r>
          </a:p>
          <a:p>
            <a:r>
              <a:rPr lang="en-US" b="1" dirty="0"/>
              <a:t>Retention n</a:t>
            </a:r>
            <a:r>
              <a:rPr lang="ru-RU" b="1" dirty="0"/>
              <a:t>-го дня </a:t>
            </a:r>
            <a:r>
              <a:rPr lang="ru-RU" dirty="0"/>
              <a:t>– показывает сколько пользователей, пришедших в определенный день вернулось в продукт.</a:t>
            </a:r>
          </a:p>
          <a:p>
            <a:r>
              <a:rPr lang="ru-RU" b="1" dirty="0"/>
              <a:t>Стоимость привлечения клиента (</a:t>
            </a:r>
            <a:r>
              <a:rPr lang="en-US" b="1" dirty="0"/>
              <a:t>CAC, cost per customer acquisition) </a:t>
            </a:r>
            <a:r>
              <a:rPr lang="ru-RU" dirty="0"/>
              <a:t>– отношение расходов на привлечение к кол-ву пришедших пользователей.</a:t>
            </a:r>
          </a:p>
          <a:p>
            <a:r>
              <a:rPr lang="ru-RU" b="1" dirty="0"/>
              <a:t>Средний доход с привлеченного пользователя </a:t>
            </a:r>
            <a:r>
              <a:rPr lang="en-US" b="1" dirty="0"/>
              <a:t>(ARPU, average revenue per user) </a:t>
            </a:r>
            <a:r>
              <a:rPr lang="en-US" dirty="0"/>
              <a:t>– </a:t>
            </a:r>
            <a:r>
              <a:rPr lang="ru-RU" dirty="0"/>
              <a:t>отношение полученного дохода к кол-ву пользователей.</a:t>
            </a:r>
          </a:p>
          <a:p>
            <a:r>
              <a:rPr lang="ru-RU" b="1" dirty="0"/>
              <a:t>Средний доход с привлеченного клиента (</a:t>
            </a:r>
            <a:r>
              <a:rPr lang="en-US" b="1" dirty="0"/>
              <a:t>ARPPU, average revenue per paying user) </a:t>
            </a:r>
            <a:r>
              <a:rPr lang="en-US" dirty="0"/>
              <a:t>-- </a:t>
            </a:r>
            <a:r>
              <a:rPr lang="ru-RU" dirty="0"/>
              <a:t>отношение полученного дохода к кол-ву клиентов.</a:t>
            </a:r>
          </a:p>
          <a:p>
            <a:r>
              <a:rPr lang="en-US" b="1" dirty="0"/>
              <a:t>LTV (lifetime value) </a:t>
            </a:r>
            <a:r>
              <a:rPr lang="en-US" dirty="0"/>
              <a:t>– </a:t>
            </a:r>
            <a:r>
              <a:rPr lang="ru-RU" dirty="0"/>
              <a:t>пожизненная ценность клиента. Отражает то, сколько в среднем принесет пользователь денег в продукт до того, как покинет его.</a:t>
            </a:r>
          </a:p>
          <a:p>
            <a:r>
              <a:rPr lang="en-US" b="1" dirty="0"/>
              <a:t>NPS (net promoter score) </a:t>
            </a:r>
            <a:r>
              <a:rPr lang="en-US" dirty="0"/>
              <a:t>– </a:t>
            </a:r>
            <a:r>
              <a:rPr lang="ru-RU" dirty="0"/>
              <a:t>метрика уровня лояльности пользователей. </a:t>
            </a:r>
          </a:p>
          <a:p>
            <a:r>
              <a:rPr lang="ru-RU" b="1" dirty="0"/>
              <a:t>К-фактор </a:t>
            </a:r>
            <a:r>
              <a:rPr lang="ru-RU" dirty="0"/>
              <a:t>– фактор </a:t>
            </a:r>
            <a:r>
              <a:rPr lang="ru-RU" dirty="0" err="1"/>
              <a:t>виральности</a:t>
            </a:r>
            <a:r>
              <a:rPr lang="ru-RU" dirty="0"/>
              <a:t>, показывает на сколько продукт нравится аудитории.</a:t>
            </a:r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EFB2F264-5BF6-099E-C332-9BCE665859E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 dirty="0"/>
              <a:t>Посмотрим подробнее</a:t>
            </a:r>
          </a:p>
        </p:txBody>
      </p:sp>
    </p:spTree>
    <p:extLst>
      <p:ext uri="{BB962C8B-B14F-4D97-AF65-F5344CB8AC3E}">
        <p14:creationId xmlns:p14="http://schemas.microsoft.com/office/powerpoint/2010/main" val="420251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7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 sz="1100"/>
          </a:p>
        </p:txBody>
      </p:sp>
      <p:sp>
        <p:nvSpPr>
          <p:cNvPr id="527" name="Google Shape;527;p87"/>
          <p:cNvSpPr txBox="1"/>
          <p:nvPr/>
        </p:nvSpPr>
        <p:spPr>
          <a:xfrm>
            <a:off x="519600" y="1331363"/>
            <a:ext cx="8093100" cy="24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●"/>
            </a:pP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Сформулировать представление о последовательной работе по запуску 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А/Б теста на этапе генерации гипотез</a:t>
            </a: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IBM Plex Sans"/>
              <a:buChar char="●"/>
            </a:pPr>
            <a:r>
              <a:rPr lang="ru" sz="21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Выявить слабые места в </a:t>
            </a:r>
            <a:r>
              <a:rPr lang="ru" sz="2100">
                <a:latin typeface="IBM Plex Sans"/>
                <a:ea typeface="IBM Plex Sans"/>
                <a:cs typeface="IBM Plex Sans"/>
                <a:sym typeface="IBM Plex Sans"/>
              </a:rPr>
              <a:t>при формировании гипотез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8" descr="53d835945dc90efcfaea733d7cbb1d7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3103" y="519828"/>
            <a:ext cx="4332444" cy="43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8"/>
          <p:cNvSpPr txBox="1"/>
          <p:nvPr/>
        </p:nvSpPr>
        <p:spPr>
          <a:xfrm>
            <a:off x="473981" y="417225"/>
            <a:ext cx="8644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будем работать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4" name="Google Shape;534;p88"/>
          <p:cNvSpPr txBox="1"/>
          <p:nvPr/>
        </p:nvSpPr>
        <p:spPr>
          <a:xfrm>
            <a:off x="473981" y="903000"/>
            <a:ext cx="3756600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Делимся на две группы</a:t>
            </a:r>
            <a:endParaRPr sz="11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капитана (капитан должен шерить экран или распределить работу внутри своей группы).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задания</a:t>
            </a:r>
            <a:endParaRPr sz="11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IBM Plex Sans"/>
                <a:ea typeface="IBM Plex Sans"/>
                <a:cs typeface="IBM Plex Sans"/>
                <a:sym typeface="IBM Plex Sans"/>
              </a:rPr>
              <a:t>Р</a:t>
            </a:r>
            <a:r>
              <a:rPr lang="ru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аботаем в группах в одном пространстве.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rgbClr val="531B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Обсуждаем результаты с каждой группой</a:t>
            </a:r>
            <a:endParaRPr sz="11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9"/>
          <p:cNvSpPr txBox="1"/>
          <p:nvPr/>
        </p:nvSpPr>
        <p:spPr>
          <a:xfrm>
            <a:off x="433525" y="297213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IBM Plex Sans"/>
                <a:ea typeface="IBM Plex Sans"/>
                <a:cs typeface="IBM Plex Sans"/>
                <a:sym typeface="IBM Plex Sans"/>
              </a:rPr>
              <a:t>Задание</a:t>
            </a: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30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89"/>
          <p:cNvSpPr txBox="1"/>
          <p:nvPr/>
        </p:nvSpPr>
        <p:spPr>
          <a:xfrm>
            <a:off x="1338925" y="2051975"/>
            <a:ext cx="6005400" cy="2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AutoNum type="arabicParenR"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3-5 ключевых метрик для следующих продуктов вы бы выбрали и почему?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-Главной</a:t>
            </a:r>
            <a:r>
              <a:rPr lang="ru" sz="16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Mail.ru</a:t>
            </a: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Приложение Delivery club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OKKO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Vkontakte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Geekbrains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/>
          <p:nvPr/>
        </p:nvSpPr>
        <p:spPr>
          <a:xfrm>
            <a:off x="519600" y="571500"/>
            <a:ext cx="2238600" cy="6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0"/>
          <p:cNvSpPr txBox="1"/>
          <p:nvPr/>
        </p:nvSpPr>
        <p:spPr>
          <a:xfrm>
            <a:off x="519600" y="391838"/>
            <a:ext cx="8598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Tips &amp; Tricks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90"/>
          <p:cNvSpPr txBox="1"/>
          <p:nvPr/>
        </p:nvSpPr>
        <p:spPr>
          <a:xfrm>
            <a:off x="519600" y="1556250"/>
            <a:ext cx="7855800" cy="1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254000" marR="0" lvl="0" indent="-2603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Распределить работу на старте между всеми членами команды.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0" marR="0" lvl="0" indent="-2603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сложных заданиях </a:t>
            </a:r>
            <a:r>
              <a:rPr lang="ru" sz="1900"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шерить свой экран </a:t>
            </a:r>
            <a:r>
              <a:rPr lang="ru" sz="1900">
                <a:latin typeface="IBM Plex Sans"/>
                <a:ea typeface="IBM Plex Sans"/>
                <a:cs typeface="IBM Plex Sans"/>
                <a:sym typeface="IBM Plex Sans"/>
              </a:rPr>
              <a:t>для</a:t>
            </a: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команды.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0" marR="0" lvl="0" indent="-2603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Ориентироваться в подсказках интерфейсов.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0" marR="0" lvl="0" indent="-2603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BM Plex Sans"/>
              <a:buAutoNum type="arabicPeriod"/>
            </a:pPr>
            <a:r>
              <a:rPr lang="ru" sz="19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Быть собранными и сосредоточенными.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Экран (16:9)</PresentationFormat>
  <Paragraphs>98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IBM Plex Sans</vt:lpstr>
      <vt:lpstr>Roboto</vt:lpstr>
      <vt:lpstr>Times New Roman</vt:lpstr>
      <vt:lpstr>Play</vt:lpstr>
      <vt:lpstr>IBM Plex Sans Medium</vt:lpstr>
      <vt:lpstr>IBM Plex Sans SemiBold</vt:lpstr>
      <vt:lpstr>Arial</vt:lpstr>
      <vt:lpstr>Helvetica Neue</vt:lpstr>
      <vt:lpstr>Calibri</vt:lpstr>
      <vt:lpstr>Office Theme</vt:lpstr>
      <vt:lpstr>Макет шаблона GB</vt:lpstr>
      <vt:lpstr>A/B тестирование</vt:lpstr>
      <vt:lpstr> План  вебинара:</vt:lpstr>
      <vt:lpstr>Что такое метрика?</vt:lpstr>
      <vt:lpstr>Какие метрики бывают?</vt:lpstr>
      <vt:lpstr>Какие метрики бывают?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Практическое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A/B тестирование</dc:title>
  <cp:lastModifiedBy>Yoko</cp:lastModifiedBy>
  <cp:revision>1</cp:revision>
  <dcterms:modified xsi:type="dcterms:W3CDTF">2023-03-03T15:58:27Z</dcterms:modified>
</cp:coreProperties>
</file>